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685151-E5C1-43F7-A57E-BC7882B9BD5F}" type="datetimeFigureOut">
              <a:rPr lang="en-AU" smtClean="0"/>
              <a:t>29/07/2013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EC5CE7-86FD-41CE-BA12-FBEDBEE314C9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Renewable Energy Quiz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5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980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The flow chart that shows the energy transformation occurring in a wind turbine is best represented by: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</a:t>
            </a:r>
            <a:r>
              <a:rPr lang="en-AU" dirty="0"/>
              <a:t>. heat energy → electrical energy </a:t>
            </a:r>
          </a:p>
          <a:p>
            <a:pPr marL="82296" indent="0">
              <a:buNone/>
            </a:pPr>
            <a:r>
              <a:rPr lang="en-AU" dirty="0"/>
              <a:t>B. gravitational potential energy → electrical energy </a:t>
            </a:r>
          </a:p>
          <a:p>
            <a:pPr marL="82296" indent="0">
              <a:buNone/>
            </a:pPr>
            <a:r>
              <a:rPr lang="en-AU" dirty="0"/>
              <a:t>C. solar energy → electrical energy </a:t>
            </a:r>
          </a:p>
          <a:p>
            <a:pPr marL="82296" indent="0">
              <a:buNone/>
            </a:pPr>
            <a:r>
              <a:rPr lang="en-AU" dirty="0"/>
              <a:t>D. kinetic energy → electrical energy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78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Which of the following is classified as a non-renewable energy resource?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</a:t>
            </a:r>
            <a:r>
              <a:rPr lang="en-AU" dirty="0"/>
              <a:t>. Nuclear power station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B</a:t>
            </a:r>
            <a:r>
              <a:rPr lang="en-AU" dirty="0"/>
              <a:t>. Wind turbine generator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C</a:t>
            </a:r>
            <a:r>
              <a:rPr lang="en-AU" dirty="0"/>
              <a:t>. Hydroelectric power station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D</a:t>
            </a:r>
            <a:r>
              <a:rPr lang="en-AU" dirty="0"/>
              <a:t>. Geothermal power station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08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191 -0.03055 L -0.00191 -0.10278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Which of the following is the symbol for a unit of electrical energy?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</a:t>
            </a:r>
            <a:r>
              <a:rPr lang="en-AU" dirty="0"/>
              <a:t>. kW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B</a:t>
            </a:r>
            <a:r>
              <a:rPr lang="en-AU" dirty="0"/>
              <a:t>. V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C</a:t>
            </a:r>
            <a:r>
              <a:rPr lang="en-AU" dirty="0"/>
              <a:t>. W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D</a:t>
            </a:r>
            <a:r>
              <a:rPr lang="en-AU" dirty="0"/>
              <a:t>. kWh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9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In which of the following circuits would the globe (or globes) glow brightest when the switch is closed (on)?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pPr marL="82296" indent="0">
              <a:buNone/>
            </a:pPr>
            <a:r>
              <a:rPr lang="en-AU" dirty="0" smtClean="0"/>
              <a:t>A				B</a:t>
            </a:r>
          </a:p>
          <a:p>
            <a:pPr marL="82296" indent="0">
              <a:buNone/>
            </a:pPr>
            <a:endParaRPr lang="en-AU" dirty="0"/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C				D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2416518"/>
            <a:ext cx="16954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16493"/>
            <a:ext cx="18859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4077072"/>
            <a:ext cx="17621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3868"/>
            <a:ext cx="17621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74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Which diagram shows the correct way of connecting a voltmeter to measure the voltage across the lamp?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pPr marL="82296" indent="0">
              <a:buNone/>
            </a:pPr>
            <a:r>
              <a:rPr lang="en-AU" dirty="0" smtClean="0"/>
              <a:t>A		B		C		D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842" y="3240764"/>
            <a:ext cx="15144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93140"/>
            <a:ext cx="14097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93140"/>
            <a:ext cx="13906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93140"/>
            <a:ext cx="16668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Which one of the following pairs of gases are both greenhouse gases?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</a:t>
            </a:r>
            <a:r>
              <a:rPr lang="en-US" dirty="0"/>
              <a:t>.  Carbon dioxide gas and water </a:t>
            </a:r>
            <a:r>
              <a:rPr lang="en-US" dirty="0" err="1"/>
              <a:t>vapour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Carbon dioxide gas and oxygen gas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Nitrogen gas and carbon dioxide gas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Water </a:t>
            </a:r>
            <a:r>
              <a:rPr lang="en-US" dirty="0" err="1"/>
              <a:t>vapour</a:t>
            </a:r>
            <a:r>
              <a:rPr lang="en-US" dirty="0"/>
              <a:t> and oxygen gas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0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The </a:t>
            </a:r>
            <a:r>
              <a:rPr lang="en-US" b="1" dirty="0">
                <a:effectLst/>
              </a:rPr>
              <a:t>enhanced</a:t>
            </a:r>
            <a:r>
              <a:rPr lang="en-US" dirty="0">
                <a:effectLst/>
              </a:rPr>
              <a:t> greenhouse effect may be causing a gradual increase in: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A.  The amount of solar energy entering the Earth’s atmosphere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The amount of carbon dioxide in the Earth’s atmosphere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The amount of ultraviolet light reaching the Earth’s surface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The average temperature of the Earth’s atmosphere and surface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29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Which one of the following is</a:t>
            </a:r>
            <a:r>
              <a:rPr lang="en-AU" b="1" dirty="0">
                <a:effectLst/>
              </a:rPr>
              <a:t> NOT</a:t>
            </a:r>
            <a:r>
              <a:rPr lang="en-AU" dirty="0">
                <a:effectLst/>
              </a:rPr>
              <a:t> likely to be a result of global warming?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82296" indent="0">
              <a:buNone/>
            </a:pPr>
            <a:r>
              <a:rPr lang="en-US" dirty="0"/>
              <a:t>A.  Increased volcanic activity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Rising sea levels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Melting of polar ice caps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More extreme weather events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40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The </a:t>
            </a:r>
            <a:r>
              <a:rPr lang="en-US" b="1" dirty="0">
                <a:effectLst/>
              </a:rPr>
              <a:t>enhanced</a:t>
            </a:r>
            <a:r>
              <a:rPr lang="en-US" dirty="0">
                <a:effectLst/>
              </a:rPr>
              <a:t> greenhouse </a:t>
            </a:r>
            <a:r>
              <a:rPr lang="en-US" dirty="0" smtClean="0">
                <a:effectLst/>
              </a:rPr>
              <a:t>effect: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A. </a:t>
            </a:r>
            <a:r>
              <a:rPr lang="en-US" dirty="0" smtClean="0"/>
              <a:t>has </a:t>
            </a:r>
            <a:r>
              <a:rPr lang="en-US" dirty="0"/>
              <a:t>been occurring for millions of years.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</a:t>
            </a:r>
            <a:r>
              <a:rPr lang="en-US" dirty="0" smtClean="0"/>
              <a:t>is </a:t>
            </a:r>
            <a:r>
              <a:rPr lang="en-US" dirty="0"/>
              <a:t>caused by the hole in the ozone layer.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</a:t>
            </a:r>
            <a:r>
              <a:rPr lang="en-US" dirty="0" smtClean="0"/>
              <a:t>is </a:t>
            </a:r>
            <a:r>
              <a:rPr lang="en-US" dirty="0"/>
              <a:t>essential for life on Earth.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</a:t>
            </a:r>
            <a:r>
              <a:rPr lang="en-US" dirty="0" smtClean="0"/>
              <a:t>has </a:t>
            </a:r>
            <a:r>
              <a:rPr lang="en-US" dirty="0"/>
              <a:t>been caused by increased human activity.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Which ball has the most gravitational potential energy?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A</a:t>
            </a:r>
            <a:r>
              <a:rPr lang="en-US" dirty="0"/>
              <a:t>.  A tennis ball held one </a:t>
            </a:r>
            <a:r>
              <a:rPr lang="en-US" dirty="0" err="1"/>
              <a:t>metre</a:t>
            </a:r>
            <a:r>
              <a:rPr lang="en-US" dirty="0"/>
              <a:t> above the ground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A tennis ball resting on the ground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A tennis ball rolling along the ground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A tennis ball sitting at the bottom of a well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61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In which of the following devices could</a:t>
            </a:r>
            <a:br>
              <a:rPr lang="en-AU" dirty="0" smtClean="0"/>
            </a:br>
            <a:r>
              <a:rPr lang="en-AU" dirty="0" smtClean="0"/>
              <a:t>this energy flow chart represent the energy transformation taking place?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kinetic </a:t>
            </a:r>
            <a:r>
              <a:rPr lang="en-AU" dirty="0"/>
              <a:t>energy → electrical </a:t>
            </a:r>
            <a:r>
              <a:rPr lang="en-AU" dirty="0" smtClean="0"/>
              <a:t>energy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A. a wind turbine in a town </a:t>
            </a:r>
          </a:p>
          <a:p>
            <a:pPr marL="0" indent="0">
              <a:buNone/>
            </a:pPr>
            <a:r>
              <a:rPr lang="en-AU" dirty="0"/>
              <a:t>B. a chemical battery in a torch light </a:t>
            </a:r>
          </a:p>
          <a:p>
            <a:pPr marL="0" indent="0">
              <a:buNone/>
            </a:pPr>
            <a:r>
              <a:rPr lang="en-AU" dirty="0"/>
              <a:t>C. a solar panel on a house </a:t>
            </a:r>
          </a:p>
          <a:p>
            <a:pPr marL="0" indent="0">
              <a:buNone/>
            </a:pPr>
            <a:r>
              <a:rPr lang="en-AU" dirty="0"/>
              <a:t>D. a Bunsen burner in a laboratory </a:t>
            </a:r>
          </a:p>
        </p:txBody>
      </p:sp>
    </p:spTree>
    <p:extLst>
      <p:ext uri="{BB962C8B-B14F-4D97-AF65-F5344CB8AC3E}">
        <p14:creationId xmlns:p14="http://schemas.microsoft.com/office/powerpoint/2010/main" val="40578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effectLst/>
              </a:rPr>
              <a:t>Which household appliance or device carries out the following energy transformation?</a:t>
            </a:r>
            <a:r>
              <a:rPr lang="en-AU" sz="4000" dirty="0">
                <a:effectLst/>
              </a:rPr>
              <a:t/>
            </a:r>
            <a:br>
              <a:rPr lang="en-AU" sz="4000" dirty="0">
                <a:effectLst/>
              </a:rPr>
            </a:br>
            <a:r>
              <a:rPr lang="en-US" dirty="0">
                <a:effectLst/>
              </a:rPr>
              <a:t>			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AU" dirty="0" smtClean="0"/>
          </a:p>
          <a:p>
            <a:pPr marL="82296" indent="0">
              <a:buNone/>
            </a:pPr>
            <a:r>
              <a:rPr lang="en-US" b="1" dirty="0"/>
              <a:t>Electrical energy → Mechanical energy</a:t>
            </a:r>
            <a:r>
              <a:rPr lang="en-AU" dirty="0"/>
              <a:t/>
            </a:r>
            <a:br>
              <a:rPr lang="en-AU" dirty="0"/>
            </a:br>
            <a:r>
              <a:rPr lang="en-US" dirty="0"/>
              <a:t>A.  Compact fluorescent lamp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MP3 player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Washing machine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Electric oven</a:t>
            </a:r>
            <a:endParaRPr lang="en-AU" dirty="0"/>
          </a:p>
          <a:p>
            <a:pPr marL="82296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736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Which of the following is the international unit for measuring electrical current?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</a:t>
            </a:r>
            <a:r>
              <a:rPr lang="en-US" dirty="0"/>
              <a:t>.  joule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ampere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volt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watt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23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Why is a wind turbine classified as a </a:t>
            </a:r>
            <a:r>
              <a:rPr lang="en-AU" b="1" dirty="0">
                <a:effectLst/>
              </a:rPr>
              <a:t>renewable </a:t>
            </a:r>
            <a:r>
              <a:rPr lang="en-AU" dirty="0">
                <a:effectLst/>
              </a:rPr>
              <a:t>energy resource?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A.  The blades of the turbine can easily be replaced.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No carbon dioxide or water </a:t>
            </a:r>
            <a:r>
              <a:rPr lang="en-US" dirty="0" err="1"/>
              <a:t>vapour</a:t>
            </a:r>
            <a:r>
              <a:rPr lang="en-US" dirty="0"/>
              <a:t> is produced.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Only a minimal amount of waste heat energy is produced.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There is a continuing supply of kinetic energy from the wind.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40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Which one of the following factors is </a:t>
            </a:r>
            <a:r>
              <a:rPr lang="en-AU" b="1" dirty="0">
                <a:effectLst/>
              </a:rPr>
              <a:t>least</a:t>
            </a:r>
            <a:r>
              <a:rPr lang="en-AU" dirty="0">
                <a:effectLst/>
              </a:rPr>
              <a:t> </a:t>
            </a:r>
            <a:r>
              <a:rPr lang="en-AU" b="1" dirty="0">
                <a:effectLst/>
              </a:rPr>
              <a:t>important</a:t>
            </a:r>
            <a:r>
              <a:rPr lang="en-AU" dirty="0">
                <a:effectLst/>
              </a:rPr>
              <a:t> in determining whether a site is a suitable location for a wind farm?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endParaRPr lang="en-AU" dirty="0"/>
          </a:p>
          <a:p>
            <a:pPr marL="82296" indent="0">
              <a:buNone/>
            </a:pPr>
            <a:r>
              <a:rPr lang="en-US" dirty="0"/>
              <a:t>A.  The shape of the surrounding land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The average wind speeds in the area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</a:t>
            </a:r>
            <a:r>
              <a:rPr lang="en-US" dirty="0"/>
              <a:t>The average temperatures in the area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</a:t>
            </a:r>
            <a:r>
              <a:rPr lang="en-US" dirty="0"/>
              <a:t>The flight patterns of local birds</a:t>
            </a:r>
            <a:endParaRPr lang="en-AU" dirty="0"/>
          </a:p>
          <a:p>
            <a:pPr marL="82296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99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When a wind turbine is being installed in Australia, which way should the turbine blades face?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AU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 North </a:t>
            </a:r>
            <a:r>
              <a:rPr lang="en-US" dirty="0"/>
              <a:t>because Australia is in the southern hemisphere 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</a:t>
            </a:r>
            <a:r>
              <a:rPr lang="en-US" dirty="0"/>
              <a:t> </a:t>
            </a:r>
            <a:r>
              <a:rPr lang="en-US" dirty="0" smtClean="0"/>
              <a:t>South </a:t>
            </a:r>
            <a:r>
              <a:rPr lang="en-US" dirty="0"/>
              <a:t>so they can use the strong winds coming from Antarctica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</a:t>
            </a:r>
            <a:r>
              <a:rPr lang="en-US" dirty="0" smtClean="0"/>
              <a:t>.  </a:t>
            </a:r>
            <a:r>
              <a:rPr lang="en-US" dirty="0"/>
              <a:t>W</a:t>
            </a:r>
            <a:r>
              <a:rPr lang="en-US" dirty="0" smtClean="0"/>
              <a:t>est </a:t>
            </a:r>
            <a:r>
              <a:rPr lang="en-US" dirty="0"/>
              <a:t>to use the strong winds that often blow across Australia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</a:t>
            </a:r>
            <a:r>
              <a:rPr lang="en-US" dirty="0"/>
              <a:t> </a:t>
            </a:r>
            <a:r>
              <a:rPr lang="en-US" dirty="0" smtClean="0"/>
              <a:t>Able </a:t>
            </a:r>
            <a:r>
              <a:rPr lang="en-US" dirty="0"/>
              <a:t>to turn around to face the prevailing wind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785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What is the </a:t>
            </a:r>
            <a:r>
              <a:rPr lang="en-US" b="1" dirty="0">
                <a:effectLst/>
              </a:rPr>
              <a:t>main disadvantage</a:t>
            </a:r>
            <a:r>
              <a:rPr lang="en-US" dirty="0">
                <a:effectLst/>
              </a:rPr>
              <a:t> of solar power?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/>
              <a:t>A.   Solar panels only produce low voltages.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B.   Solar panels can become covered with dust.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C.   Solar panels do not produce electrical energy at night.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82296" indent="0">
              <a:buNone/>
            </a:pPr>
            <a:r>
              <a:rPr lang="en-US" dirty="0"/>
              <a:t>D.   Solar panels do not always directly face the Sun.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07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 Which of the following best describes the greenhouse effect on Earth?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/>
          </a:p>
          <a:p>
            <a:pPr marL="82296" indent="0">
              <a:buNone/>
            </a:pPr>
            <a:r>
              <a:rPr lang="en-AU" dirty="0"/>
              <a:t> </a:t>
            </a:r>
            <a:r>
              <a:rPr lang="en-AU" dirty="0" smtClean="0"/>
              <a:t>A. The </a:t>
            </a:r>
            <a:r>
              <a:rPr lang="en-AU" dirty="0"/>
              <a:t>greenhouse effect gives the sky its blue colour and the sea its blue-green colour. </a:t>
            </a:r>
          </a:p>
          <a:p>
            <a:pPr marL="82296" indent="0">
              <a:buNone/>
            </a:pPr>
            <a:r>
              <a:rPr lang="en-AU" dirty="0"/>
              <a:t>B. The greenhouse effect is the result of industrial pollution and man-made fires. </a:t>
            </a:r>
          </a:p>
          <a:p>
            <a:pPr marL="82296" indent="0">
              <a:buNone/>
            </a:pPr>
            <a:r>
              <a:rPr lang="en-AU" dirty="0"/>
              <a:t>C. The greenhouse effect is the ‘trapping’ of some of the Earth’s infrared radiation in the atmosphere. </a:t>
            </a:r>
          </a:p>
          <a:p>
            <a:pPr marL="82296" indent="0">
              <a:buNone/>
            </a:pPr>
            <a:r>
              <a:rPr lang="en-AU" dirty="0"/>
              <a:t>D. The greenhouse effect is caused by the hole in the ozone layer.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57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 The greenhouse effect is necessary for life on Earth because: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82296" indent="0">
              <a:buNone/>
            </a:pPr>
            <a:r>
              <a:rPr lang="en-AU" dirty="0"/>
              <a:t> A. it shields us from the Sun’s ultraviolet radiation. </a:t>
            </a:r>
          </a:p>
          <a:p>
            <a:pPr marL="82296" indent="0">
              <a:buNone/>
            </a:pPr>
            <a:r>
              <a:rPr lang="en-AU" dirty="0"/>
              <a:t>B. it helps keep the temperature of the Earth not too hot and not too cold. </a:t>
            </a:r>
          </a:p>
          <a:p>
            <a:pPr marL="82296" indent="0">
              <a:buNone/>
            </a:pPr>
            <a:r>
              <a:rPr lang="en-AU" dirty="0"/>
              <a:t>C. it provides us with the oxygen gas we need for life. </a:t>
            </a:r>
          </a:p>
          <a:p>
            <a:pPr marL="82296" indent="0">
              <a:buNone/>
            </a:pPr>
            <a:r>
              <a:rPr lang="en-AU" dirty="0"/>
              <a:t>D. it provides the carbon dioxide necessary for plants to photosynthesise.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90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Ozone molecules consist of: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AU" dirty="0"/>
              <a:t>A. oxygen atoms</a:t>
            </a:r>
            <a:r>
              <a:rPr lang="en-AU" dirty="0" smtClean="0"/>
              <a:t>.</a:t>
            </a:r>
          </a:p>
          <a:p>
            <a:pPr marL="82296" indent="0"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82296" indent="0">
              <a:buNone/>
            </a:pPr>
            <a:r>
              <a:rPr lang="de-DE" dirty="0"/>
              <a:t>B. hydrogen and oxygen atoms. </a:t>
            </a:r>
            <a:endParaRPr lang="de-DE" dirty="0" smtClean="0"/>
          </a:p>
          <a:p>
            <a:pPr marL="82296" indent="0">
              <a:buNone/>
            </a:pPr>
            <a:endParaRPr lang="de-DE" dirty="0"/>
          </a:p>
          <a:p>
            <a:pPr marL="82296" indent="0">
              <a:buNone/>
            </a:pPr>
            <a:r>
              <a:rPr lang="en-AU" dirty="0"/>
              <a:t>C. carbon and oxygen atoms.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D</a:t>
            </a:r>
            <a:r>
              <a:rPr lang="en-AU" dirty="0"/>
              <a:t>. hydrogen and carbon atoms.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953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One reason why hydroelectric power stations do not contribute to global warming is: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A. they </a:t>
            </a:r>
            <a:r>
              <a:rPr lang="en-AU" dirty="0"/>
              <a:t>are very energy efficient. </a:t>
            </a:r>
            <a:endParaRPr lang="en-AU" dirty="0" smtClean="0"/>
          </a:p>
          <a:p>
            <a:pPr marL="596646" indent="-514350">
              <a:buAutoNum type="alphaUcPeriod"/>
            </a:pPr>
            <a:endParaRPr lang="en-AU" dirty="0"/>
          </a:p>
          <a:p>
            <a:pPr marL="82296" indent="0">
              <a:buNone/>
            </a:pPr>
            <a:r>
              <a:rPr lang="en-AU" dirty="0"/>
              <a:t>B. they do not produce solid wastes. </a:t>
            </a:r>
            <a:endParaRPr lang="en-AU" dirty="0" smtClean="0"/>
          </a:p>
          <a:p>
            <a:pPr marL="82296" indent="0">
              <a:buNone/>
            </a:pPr>
            <a:endParaRPr lang="en-AU" dirty="0"/>
          </a:p>
          <a:p>
            <a:pPr marL="82296" indent="0">
              <a:buNone/>
            </a:pPr>
            <a:r>
              <a:rPr lang="en-AU" dirty="0"/>
              <a:t>C. they do not produce carbon dioxide. </a:t>
            </a:r>
          </a:p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D</a:t>
            </a:r>
            <a:r>
              <a:rPr lang="en-AU" dirty="0"/>
              <a:t>. they do not affect the ozone layer.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06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When a </a:t>
            </a:r>
            <a:r>
              <a:rPr lang="en-AU" dirty="0" smtClean="0"/>
              <a:t>ball </a:t>
            </a:r>
            <a:r>
              <a:rPr lang="en-AU" dirty="0"/>
              <a:t>is </a:t>
            </a:r>
            <a:r>
              <a:rPr lang="en-AU" dirty="0" smtClean="0"/>
              <a:t>dropped it doesn’t </a:t>
            </a:r>
            <a:r>
              <a:rPr lang="en-AU" dirty="0"/>
              <a:t>bounce back to the height from which it was dropped. </a:t>
            </a:r>
            <a:r>
              <a:rPr lang="en-AU" dirty="0" smtClean="0"/>
              <a:t>The </a:t>
            </a:r>
            <a:r>
              <a:rPr lang="en-AU" dirty="0"/>
              <a:t>energy is transformed into: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348880"/>
            <a:ext cx="7498080" cy="4392488"/>
          </a:xfrm>
        </p:spPr>
        <p:txBody>
          <a:bodyPr/>
          <a:lstStyle/>
          <a:p>
            <a:pPr marL="82296" indent="0">
              <a:buNone/>
            </a:pPr>
            <a:r>
              <a:rPr lang="en-AU" dirty="0" smtClean="0"/>
              <a:t>A. heat </a:t>
            </a:r>
            <a:r>
              <a:rPr lang="en-AU" dirty="0"/>
              <a:t>energy and sound energy </a:t>
            </a:r>
            <a:endParaRPr lang="en-AU" dirty="0" smtClean="0"/>
          </a:p>
          <a:p>
            <a:pPr marL="82296" indent="0">
              <a:buNone/>
            </a:pPr>
            <a:endParaRPr lang="en-AU" dirty="0"/>
          </a:p>
          <a:p>
            <a:pPr marL="82296" indent="0">
              <a:buNone/>
            </a:pPr>
            <a:r>
              <a:rPr lang="en-AU" dirty="0"/>
              <a:t>B. sound energy </a:t>
            </a:r>
            <a:r>
              <a:rPr lang="en-AU" dirty="0" smtClean="0"/>
              <a:t>only</a:t>
            </a:r>
          </a:p>
          <a:p>
            <a:pPr marL="82296" indent="0"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82296" indent="0">
              <a:buNone/>
            </a:pPr>
            <a:r>
              <a:rPr lang="en-AU" dirty="0"/>
              <a:t>C. kinetic energy and heat </a:t>
            </a:r>
            <a:r>
              <a:rPr lang="en-AU" dirty="0" smtClean="0"/>
              <a:t>energy</a:t>
            </a:r>
          </a:p>
          <a:p>
            <a:pPr marL="82296" indent="0"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82296" indent="0">
              <a:buNone/>
            </a:pPr>
            <a:r>
              <a:rPr lang="en-AU" dirty="0"/>
              <a:t>D. heat energy only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534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Solar cells are classified as a renewable energy resource because: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</a:t>
            </a:r>
            <a:r>
              <a:rPr lang="en-AU" dirty="0"/>
              <a:t>. solar cells can easily be replaced. </a:t>
            </a:r>
          </a:p>
          <a:p>
            <a:pPr marL="82296" indent="0">
              <a:buNone/>
            </a:pPr>
            <a:r>
              <a:rPr lang="en-AU" dirty="0"/>
              <a:t>B. no carbon dioxide or water vapour is produced. </a:t>
            </a:r>
          </a:p>
          <a:p>
            <a:pPr marL="82296" indent="0">
              <a:buNone/>
            </a:pPr>
            <a:r>
              <a:rPr lang="en-AU" dirty="0"/>
              <a:t>C. no waste heat energy is produced. </a:t>
            </a:r>
          </a:p>
          <a:p>
            <a:pPr marL="82296" indent="0">
              <a:buNone/>
            </a:pPr>
            <a:r>
              <a:rPr lang="en-AU" dirty="0"/>
              <a:t>D. there is a continuing supply of energy from the Sun.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37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position of the solar panel on </a:t>
            </a:r>
            <a:r>
              <a:rPr lang="en-AU" dirty="0" smtClean="0"/>
              <a:t>a roof </a:t>
            </a:r>
            <a:r>
              <a:rPr lang="en-AU" dirty="0"/>
              <a:t>that would deliver the greatest electrical power is: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AU" dirty="0" smtClean="0"/>
          </a:p>
          <a:p>
            <a:pPr marL="82296" indent="0">
              <a:buNone/>
            </a:pPr>
            <a:r>
              <a:rPr lang="en-AU" dirty="0" smtClean="0"/>
              <a:t>A</a:t>
            </a:r>
            <a:r>
              <a:rPr lang="en-AU" dirty="0"/>
              <a:t>. lying against one of the sloping faces that point towards the east. </a:t>
            </a:r>
          </a:p>
          <a:p>
            <a:pPr marL="82296" indent="0">
              <a:buNone/>
            </a:pPr>
            <a:r>
              <a:rPr lang="en-AU" dirty="0"/>
              <a:t>B. horizontal, on the top edge of the roof. </a:t>
            </a:r>
          </a:p>
          <a:p>
            <a:pPr marL="82296" indent="0">
              <a:buNone/>
            </a:pPr>
            <a:r>
              <a:rPr lang="en-AU" dirty="0"/>
              <a:t>C. lying against one of the sloping faces that point towards the north. </a:t>
            </a:r>
          </a:p>
          <a:p>
            <a:pPr marL="82296" indent="0">
              <a:buNone/>
            </a:pPr>
            <a:r>
              <a:rPr lang="en-AU" dirty="0"/>
              <a:t>D. vertical, on the top edge of the roof, pointing due south.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25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990</TotalTime>
  <Words>819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Renewable Energy Quiz</vt:lpstr>
      <vt:lpstr>In which of the following devices could this energy flow chart represent the energy transformation taking place?  </vt:lpstr>
      <vt:lpstr>  Which of the following best describes the greenhouse effect on Earth?  </vt:lpstr>
      <vt:lpstr>  The greenhouse effect is necessary for life on Earth because: </vt:lpstr>
      <vt:lpstr>Ozone molecules consist of: </vt:lpstr>
      <vt:lpstr>One reason why hydroelectric power stations do not contribute to global warming is: </vt:lpstr>
      <vt:lpstr>When a ball is dropped it doesn’t bounce back to the height from which it was dropped. The energy is transformed into: </vt:lpstr>
      <vt:lpstr>Solar cells are classified as a renewable energy resource because: </vt:lpstr>
      <vt:lpstr>The position of the solar panel on a roof that would deliver the greatest electrical power is: </vt:lpstr>
      <vt:lpstr>The flow chart that shows the energy transformation occurring in a wind turbine is best represented by:  </vt:lpstr>
      <vt:lpstr>Which of the following is classified as a non-renewable energy resource? </vt:lpstr>
      <vt:lpstr>Which of the following is the symbol for a unit of electrical energy? </vt:lpstr>
      <vt:lpstr>In which of the following circuits would the globe (or globes) glow brightest when the switch is closed (on)? </vt:lpstr>
      <vt:lpstr>Which diagram shows the correct way of connecting a voltmeter to measure the voltage across the lamp? </vt:lpstr>
      <vt:lpstr>Which one of the following pairs of gases are both greenhouse gases?</vt:lpstr>
      <vt:lpstr>The enhanced greenhouse effect may be causing a gradual increase in: </vt:lpstr>
      <vt:lpstr>Which one of the following is NOT likely to be a result of global warming?</vt:lpstr>
      <vt:lpstr>The enhanced greenhouse effect: </vt:lpstr>
      <vt:lpstr>Which ball has the most gravitational potential energy? </vt:lpstr>
      <vt:lpstr>Which household appliance or device carries out the following energy transformation?     </vt:lpstr>
      <vt:lpstr>Which of the following is the international unit for measuring electrical current?</vt:lpstr>
      <vt:lpstr>Why is a wind turbine classified as a renewable energy resource? </vt:lpstr>
      <vt:lpstr>Which one of the following factors is least important in determining whether a site is a suitable location for a wind farm?</vt:lpstr>
      <vt:lpstr>When a wind turbine is being installed in Australia, which way should the turbine blades face?</vt:lpstr>
      <vt:lpstr>What is the main disadvantage of solar power? 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Mulconry</dc:creator>
  <cp:lastModifiedBy>Liz Mulconry</cp:lastModifiedBy>
  <cp:revision>7</cp:revision>
  <dcterms:created xsi:type="dcterms:W3CDTF">2013-07-29T06:07:08Z</dcterms:created>
  <dcterms:modified xsi:type="dcterms:W3CDTF">2013-07-29T22:37:13Z</dcterms:modified>
</cp:coreProperties>
</file>